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6" r:id="rId1"/>
    <p:sldMasterId id="2147483738" r:id="rId2"/>
  </p:sldMasterIdLst>
  <p:notesMasterIdLst>
    <p:notesMasterId r:id="rId18"/>
  </p:notesMasterIdLst>
  <p:handoutMasterIdLst>
    <p:handoutMasterId r:id="rId19"/>
  </p:handoutMasterIdLst>
  <p:sldIdLst>
    <p:sldId id="386" r:id="rId3"/>
    <p:sldId id="356" r:id="rId4"/>
    <p:sldId id="374" r:id="rId5"/>
    <p:sldId id="377" r:id="rId6"/>
    <p:sldId id="389" r:id="rId7"/>
    <p:sldId id="375" r:id="rId8"/>
    <p:sldId id="382" r:id="rId9"/>
    <p:sldId id="388" r:id="rId10"/>
    <p:sldId id="376" r:id="rId11"/>
    <p:sldId id="390" r:id="rId12"/>
    <p:sldId id="378" r:id="rId13"/>
    <p:sldId id="381" r:id="rId14"/>
    <p:sldId id="383" r:id="rId15"/>
    <p:sldId id="385" r:id="rId16"/>
    <p:sldId id="361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93" autoAdjust="0"/>
    <p:restoredTop sz="95718" autoAdjust="0"/>
  </p:normalViewPr>
  <p:slideViewPr>
    <p:cSldViewPr snapToGrid="0" snapToObjects="1">
      <p:cViewPr varScale="1">
        <p:scale>
          <a:sx n="125" d="100"/>
          <a:sy n="125" d="100"/>
        </p:scale>
        <p:origin x="118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8" d="100"/>
        <a:sy n="158" d="100"/>
      </p:scale>
      <p:origin x="0" y="272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localhost\Users\srini\Downloads\speedtest10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localhost\Users\srini\Downloads\speedtest10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localhost\Users\srini\Downloads\speedtest10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\\localhost\Users\srini\Downloads\speedtest10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o-RO" dirty="0"/>
              <a:t>Motoare neregularizate</a:t>
            </a:r>
            <a:r>
              <a:rPr lang="en-US" dirty="0"/>
              <a:t>(</a:t>
            </a:r>
            <a:r>
              <a:rPr lang="ro-RO" dirty="0"/>
              <a:t>Block-uri de</a:t>
            </a:r>
            <a:r>
              <a:rPr lang="ro-RO" baseline="0" dirty="0"/>
              <a:t> motoare neregularizate</a:t>
            </a:r>
            <a:r>
              <a:rPr lang="en-US" baseline="0" dirty="0"/>
              <a:t>)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o-RO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Motor B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speedtest10!$A$24:$A$44</c:f>
              <c:numCache>
                <c:formatCode>General</c:formatCode>
                <c:ptCount val="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</c:numCache>
            </c:numRef>
          </c:cat>
          <c:val>
            <c:numRef>
              <c:f>speedtest10!$B$24:$B$44</c:f>
              <c:numCache>
                <c:formatCode>General</c:formatCode>
                <c:ptCount val="21"/>
                <c:pt idx="0">
                  <c:v>0</c:v>
                </c:pt>
                <c:pt idx="1">
                  <c:v>380</c:v>
                </c:pt>
                <c:pt idx="2">
                  <c:v>822</c:v>
                </c:pt>
                <c:pt idx="3">
                  <c:v>1263</c:v>
                </c:pt>
                <c:pt idx="4">
                  <c:v>1678</c:v>
                </c:pt>
                <c:pt idx="5">
                  <c:v>2108</c:v>
                </c:pt>
                <c:pt idx="6">
                  <c:v>2537</c:v>
                </c:pt>
                <c:pt idx="7">
                  <c:v>2964</c:v>
                </c:pt>
                <c:pt idx="8">
                  <c:v>3390</c:v>
                </c:pt>
                <c:pt idx="9">
                  <c:v>3816</c:v>
                </c:pt>
                <c:pt idx="10">
                  <c:v>4240</c:v>
                </c:pt>
                <c:pt idx="11">
                  <c:v>4670</c:v>
                </c:pt>
                <c:pt idx="12">
                  <c:v>5106</c:v>
                </c:pt>
                <c:pt idx="13">
                  <c:v>5517</c:v>
                </c:pt>
                <c:pt idx="14">
                  <c:v>5925</c:v>
                </c:pt>
                <c:pt idx="15">
                  <c:v>6369</c:v>
                </c:pt>
                <c:pt idx="16">
                  <c:v>6756</c:v>
                </c:pt>
                <c:pt idx="17">
                  <c:v>7222</c:v>
                </c:pt>
                <c:pt idx="18">
                  <c:v>7609</c:v>
                </c:pt>
                <c:pt idx="19">
                  <c:v>8054</c:v>
                </c:pt>
                <c:pt idx="20">
                  <c:v>8554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562-4F60-97EF-08184AE1893B}"/>
            </c:ext>
          </c:extLst>
        </c:ser>
        <c:ser>
          <c:idx val="1"/>
          <c:order val="1"/>
          <c:tx>
            <c:v>Motor C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speedtest10!$A$24:$A$44</c:f>
              <c:numCache>
                <c:formatCode>General</c:formatCode>
                <c:ptCount val="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</c:numCache>
            </c:numRef>
          </c:cat>
          <c:val>
            <c:numRef>
              <c:f>speedtest10!$C$24:$C$44</c:f>
              <c:numCache>
                <c:formatCode>General</c:formatCode>
                <c:ptCount val="21"/>
                <c:pt idx="0">
                  <c:v>0</c:v>
                </c:pt>
                <c:pt idx="1">
                  <c:v>636</c:v>
                </c:pt>
                <c:pt idx="2">
                  <c:v>1060</c:v>
                </c:pt>
                <c:pt idx="3">
                  <c:v>1488</c:v>
                </c:pt>
                <c:pt idx="4">
                  <c:v>1915</c:v>
                </c:pt>
                <c:pt idx="5">
                  <c:v>2344</c:v>
                </c:pt>
                <c:pt idx="6">
                  <c:v>2774</c:v>
                </c:pt>
                <c:pt idx="7">
                  <c:v>3205</c:v>
                </c:pt>
                <c:pt idx="8">
                  <c:v>3631</c:v>
                </c:pt>
                <c:pt idx="9">
                  <c:v>4060</c:v>
                </c:pt>
                <c:pt idx="10">
                  <c:v>4491</c:v>
                </c:pt>
                <c:pt idx="11">
                  <c:v>4921</c:v>
                </c:pt>
                <c:pt idx="12">
                  <c:v>5344</c:v>
                </c:pt>
                <c:pt idx="13">
                  <c:v>5777</c:v>
                </c:pt>
                <c:pt idx="14">
                  <c:v>6206</c:v>
                </c:pt>
                <c:pt idx="15">
                  <c:v>6635</c:v>
                </c:pt>
                <c:pt idx="16">
                  <c:v>7061</c:v>
                </c:pt>
                <c:pt idx="17">
                  <c:v>7491</c:v>
                </c:pt>
                <c:pt idx="18">
                  <c:v>7923</c:v>
                </c:pt>
                <c:pt idx="19">
                  <c:v>8347</c:v>
                </c:pt>
                <c:pt idx="20">
                  <c:v>8914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562-4F60-97EF-08184AE189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33764272"/>
        <c:axId val="2145978384"/>
      </c:lineChart>
      <c:catAx>
        <c:axId val="2133764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o-RO"/>
          </a:p>
        </c:txPr>
        <c:crossAx val="2145978384"/>
        <c:crosses val="autoZero"/>
        <c:auto val="1"/>
        <c:lblAlgn val="ctr"/>
        <c:lblOffset val="100"/>
        <c:noMultiLvlLbl val="0"/>
      </c:catAx>
      <c:valAx>
        <c:axId val="2145978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o-RO"/>
          </a:p>
        </c:txPr>
        <c:crossAx val="2133764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6743214082113015"/>
          <c:y val="0.713345790825193"/>
          <c:w val="0.44463504025693845"/>
          <c:h val="8.81514938501588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o-R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o-RO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o-RO" dirty="0"/>
              <a:t>Motoare regularizate</a:t>
            </a:r>
            <a:r>
              <a:rPr lang="en-US" dirty="0"/>
              <a:t>(2</a:t>
            </a:r>
            <a:r>
              <a:rPr lang="en-US" baseline="0" dirty="0"/>
              <a:t> </a:t>
            </a:r>
            <a:r>
              <a:rPr lang="ro-RO" baseline="0" dirty="0"/>
              <a:t>Block-uri de motoare mari</a:t>
            </a:r>
            <a:r>
              <a:rPr lang="en-US" baseline="0" dirty="0"/>
              <a:t>)</a:t>
            </a:r>
            <a:endParaRPr lang="en-US" dirty="0"/>
          </a:p>
        </c:rich>
      </c:tx>
      <c:layout>
        <c:manualLayout>
          <c:xMode val="edge"/>
          <c:yMode val="edge"/>
          <c:x val="0.20813394790241393"/>
          <c:y val="2.50245319230269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o-RO"/>
        </a:p>
      </c:txPr>
    </c:title>
    <c:autoTitleDeleted val="0"/>
    <c:plotArea>
      <c:layout>
        <c:manualLayout>
          <c:layoutTarget val="inner"/>
          <c:xMode val="edge"/>
          <c:yMode val="edge"/>
          <c:x val="0.11155343329390188"/>
          <c:y val="0.20380511805569862"/>
          <c:w val="0.83377880919526748"/>
          <c:h val="0.53560425180953386"/>
        </c:manualLayout>
      </c:layout>
      <c:lineChart>
        <c:grouping val="standard"/>
        <c:varyColors val="0"/>
        <c:ser>
          <c:idx val="0"/>
          <c:order val="0"/>
          <c:tx>
            <c:v>Motor B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speedtest10!$A$46:$A$66</c:f>
              <c:numCache>
                <c:formatCode>General</c:formatCode>
                <c:ptCount val="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</c:numCache>
            </c:numRef>
          </c:cat>
          <c:val>
            <c:numRef>
              <c:f>speedtest10!$B$46:$B$66</c:f>
              <c:numCache>
                <c:formatCode>General</c:formatCode>
                <c:ptCount val="21"/>
                <c:pt idx="0">
                  <c:v>0</c:v>
                </c:pt>
                <c:pt idx="1">
                  <c:v>557</c:v>
                </c:pt>
                <c:pt idx="2">
                  <c:v>1063</c:v>
                </c:pt>
                <c:pt idx="3">
                  <c:v>1566</c:v>
                </c:pt>
                <c:pt idx="4">
                  <c:v>2074</c:v>
                </c:pt>
                <c:pt idx="5">
                  <c:v>2579</c:v>
                </c:pt>
                <c:pt idx="6">
                  <c:v>3090</c:v>
                </c:pt>
                <c:pt idx="7">
                  <c:v>3597</c:v>
                </c:pt>
                <c:pt idx="8">
                  <c:v>4099</c:v>
                </c:pt>
                <c:pt idx="9">
                  <c:v>4613</c:v>
                </c:pt>
                <c:pt idx="10">
                  <c:v>5119</c:v>
                </c:pt>
                <c:pt idx="11">
                  <c:v>5624</c:v>
                </c:pt>
                <c:pt idx="12">
                  <c:v>6128</c:v>
                </c:pt>
                <c:pt idx="13">
                  <c:v>6632</c:v>
                </c:pt>
                <c:pt idx="14">
                  <c:v>7147</c:v>
                </c:pt>
                <c:pt idx="15">
                  <c:v>7643</c:v>
                </c:pt>
                <c:pt idx="16">
                  <c:v>8151</c:v>
                </c:pt>
                <c:pt idx="17">
                  <c:v>8448</c:v>
                </c:pt>
                <c:pt idx="18">
                  <c:v>8437</c:v>
                </c:pt>
                <c:pt idx="19">
                  <c:v>8432</c:v>
                </c:pt>
                <c:pt idx="20">
                  <c:v>8421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CFD-455F-A4D1-97C4275CD8B0}"/>
            </c:ext>
          </c:extLst>
        </c:ser>
        <c:ser>
          <c:idx val="1"/>
          <c:order val="1"/>
          <c:tx>
            <c:v>Motor C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speedtest10!$A$46:$A$66</c:f>
              <c:numCache>
                <c:formatCode>General</c:formatCode>
                <c:ptCount val="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</c:numCache>
            </c:numRef>
          </c:cat>
          <c:val>
            <c:numRef>
              <c:f>speedtest10!$C$46:$C$66</c:f>
              <c:numCache>
                <c:formatCode>General</c:formatCode>
                <c:ptCount val="21"/>
                <c:pt idx="0">
                  <c:v>0</c:v>
                </c:pt>
                <c:pt idx="1">
                  <c:v>547</c:v>
                </c:pt>
                <c:pt idx="2">
                  <c:v>1041</c:v>
                </c:pt>
                <c:pt idx="3">
                  <c:v>1538</c:v>
                </c:pt>
                <c:pt idx="4">
                  <c:v>2049</c:v>
                </c:pt>
                <c:pt idx="5">
                  <c:v>2566</c:v>
                </c:pt>
                <c:pt idx="6">
                  <c:v>3082</c:v>
                </c:pt>
                <c:pt idx="7">
                  <c:v>3587</c:v>
                </c:pt>
                <c:pt idx="8">
                  <c:v>4096</c:v>
                </c:pt>
                <c:pt idx="9">
                  <c:v>4579</c:v>
                </c:pt>
                <c:pt idx="10">
                  <c:v>5086</c:v>
                </c:pt>
                <c:pt idx="11">
                  <c:v>5599</c:v>
                </c:pt>
                <c:pt idx="12">
                  <c:v>6107</c:v>
                </c:pt>
                <c:pt idx="13">
                  <c:v>6615</c:v>
                </c:pt>
                <c:pt idx="14">
                  <c:v>7110</c:v>
                </c:pt>
                <c:pt idx="15">
                  <c:v>7613</c:v>
                </c:pt>
                <c:pt idx="16">
                  <c:v>8119</c:v>
                </c:pt>
                <c:pt idx="17">
                  <c:v>8634</c:v>
                </c:pt>
                <c:pt idx="18">
                  <c:v>8870</c:v>
                </c:pt>
                <c:pt idx="19">
                  <c:v>8861</c:v>
                </c:pt>
                <c:pt idx="20">
                  <c:v>8849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CFD-455F-A4D1-97C4275CD8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35171904"/>
        <c:axId val="-2071618208"/>
      </c:lineChart>
      <c:catAx>
        <c:axId val="21351719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o-RO"/>
          </a:p>
        </c:txPr>
        <c:crossAx val="-2071618208"/>
        <c:crosses val="autoZero"/>
        <c:auto val="1"/>
        <c:lblAlgn val="ctr"/>
        <c:lblOffset val="100"/>
        <c:noMultiLvlLbl val="0"/>
      </c:catAx>
      <c:valAx>
        <c:axId val="-2071618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o-RO"/>
          </a:p>
        </c:txPr>
        <c:crossAx val="2135171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4009826206571483"/>
          <c:y val="0.69832909824157852"/>
          <c:w val="0.44463504025693845"/>
          <c:h val="7.61229623430843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o-R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o-RO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o-RO" dirty="0"/>
              <a:t>Motoare nesincronizate</a:t>
            </a:r>
            <a:r>
              <a:rPr lang="en-US" dirty="0"/>
              <a:t>(2</a:t>
            </a:r>
            <a:r>
              <a:rPr lang="ro-RO" dirty="0"/>
              <a:t> Block-uri de motoare mari</a:t>
            </a:r>
            <a:r>
              <a:rPr lang="en-US" baseline="0" dirty="0"/>
              <a:t>)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o-RO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Motor B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speedtest10!$A$46:$A$66</c:f>
              <c:numCache>
                <c:formatCode>General</c:formatCode>
                <c:ptCount val="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</c:numCache>
            </c:numRef>
          </c:cat>
          <c:val>
            <c:numRef>
              <c:f>speedtest10!$B$46:$B$66</c:f>
              <c:numCache>
                <c:formatCode>General</c:formatCode>
                <c:ptCount val="21"/>
                <c:pt idx="0">
                  <c:v>0</c:v>
                </c:pt>
                <c:pt idx="1">
                  <c:v>557</c:v>
                </c:pt>
                <c:pt idx="2">
                  <c:v>1063</c:v>
                </c:pt>
                <c:pt idx="3">
                  <c:v>1566</c:v>
                </c:pt>
                <c:pt idx="4">
                  <c:v>2074</c:v>
                </c:pt>
                <c:pt idx="5">
                  <c:v>2579</c:v>
                </c:pt>
                <c:pt idx="6">
                  <c:v>3090</c:v>
                </c:pt>
                <c:pt idx="7">
                  <c:v>3597</c:v>
                </c:pt>
                <c:pt idx="8">
                  <c:v>4099</c:v>
                </c:pt>
                <c:pt idx="9">
                  <c:v>4613</c:v>
                </c:pt>
                <c:pt idx="10">
                  <c:v>5119</c:v>
                </c:pt>
                <c:pt idx="11">
                  <c:v>5624</c:v>
                </c:pt>
                <c:pt idx="12">
                  <c:v>6128</c:v>
                </c:pt>
                <c:pt idx="13">
                  <c:v>6632</c:v>
                </c:pt>
                <c:pt idx="14">
                  <c:v>7147</c:v>
                </c:pt>
                <c:pt idx="15">
                  <c:v>7643</c:v>
                </c:pt>
                <c:pt idx="16">
                  <c:v>8151</c:v>
                </c:pt>
                <c:pt idx="17">
                  <c:v>8448</c:v>
                </c:pt>
                <c:pt idx="18">
                  <c:v>8437</c:v>
                </c:pt>
                <c:pt idx="19">
                  <c:v>8432</c:v>
                </c:pt>
                <c:pt idx="20">
                  <c:v>8421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CF0-4F35-99F6-AE6B3ECE79BC}"/>
            </c:ext>
          </c:extLst>
        </c:ser>
        <c:ser>
          <c:idx val="1"/>
          <c:order val="1"/>
          <c:tx>
            <c:v>Motor C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speedtest10!$A$46:$A$66</c:f>
              <c:numCache>
                <c:formatCode>General</c:formatCode>
                <c:ptCount val="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</c:numCache>
            </c:numRef>
          </c:cat>
          <c:val>
            <c:numRef>
              <c:f>speedtest10!$C$46:$C$66</c:f>
              <c:numCache>
                <c:formatCode>General</c:formatCode>
                <c:ptCount val="21"/>
                <c:pt idx="0">
                  <c:v>0</c:v>
                </c:pt>
                <c:pt idx="1">
                  <c:v>547</c:v>
                </c:pt>
                <c:pt idx="2">
                  <c:v>1041</c:v>
                </c:pt>
                <c:pt idx="3">
                  <c:v>1538</c:v>
                </c:pt>
                <c:pt idx="4">
                  <c:v>2049</c:v>
                </c:pt>
                <c:pt idx="5">
                  <c:v>2566</c:v>
                </c:pt>
                <c:pt idx="6">
                  <c:v>3082</c:v>
                </c:pt>
                <c:pt idx="7">
                  <c:v>3587</c:v>
                </c:pt>
                <c:pt idx="8">
                  <c:v>4096</c:v>
                </c:pt>
                <c:pt idx="9">
                  <c:v>4579</c:v>
                </c:pt>
                <c:pt idx="10">
                  <c:v>5086</c:v>
                </c:pt>
                <c:pt idx="11">
                  <c:v>5599</c:v>
                </c:pt>
                <c:pt idx="12">
                  <c:v>6107</c:v>
                </c:pt>
                <c:pt idx="13">
                  <c:v>6615</c:v>
                </c:pt>
                <c:pt idx="14">
                  <c:v>7110</c:v>
                </c:pt>
                <c:pt idx="15">
                  <c:v>7613</c:v>
                </c:pt>
                <c:pt idx="16">
                  <c:v>8119</c:v>
                </c:pt>
                <c:pt idx="17">
                  <c:v>8634</c:v>
                </c:pt>
                <c:pt idx="18">
                  <c:v>8870</c:v>
                </c:pt>
                <c:pt idx="19">
                  <c:v>8861</c:v>
                </c:pt>
                <c:pt idx="20">
                  <c:v>8849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CF0-4F35-99F6-AE6B3ECE79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36346576"/>
        <c:axId val="2136399040"/>
      </c:lineChart>
      <c:catAx>
        <c:axId val="2136346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o-RO"/>
          </a:p>
        </c:txPr>
        <c:crossAx val="2136399040"/>
        <c:crosses val="autoZero"/>
        <c:auto val="1"/>
        <c:lblAlgn val="ctr"/>
        <c:lblOffset val="100"/>
        <c:noMultiLvlLbl val="0"/>
      </c:catAx>
      <c:valAx>
        <c:axId val="2136399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o-RO"/>
          </a:p>
        </c:txPr>
        <c:crossAx val="2136346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o-R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o-RO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o-RO" dirty="0"/>
              <a:t>Motoare</a:t>
            </a:r>
            <a:r>
              <a:rPr lang="ro-RO" baseline="0" dirty="0"/>
              <a:t> sincronizate </a:t>
            </a:r>
            <a:r>
              <a:rPr lang="en-US" baseline="0" dirty="0"/>
              <a:t>(</a:t>
            </a:r>
            <a:r>
              <a:rPr lang="ro-RO" baseline="0" dirty="0"/>
              <a:t>Block-ul </a:t>
            </a:r>
            <a:r>
              <a:rPr lang="en-US" baseline="0" dirty="0"/>
              <a:t>Move Steering)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o-RO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Motor B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speedtest10!$A$112:$A$132</c:f>
              <c:numCache>
                <c:formatCode>General</c:formatCode>
                <c:ptCount val="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</c:numCache>
            </c:numRef>
          </c:cat>
          <c:val>
            <c:numRef>
              <c:f>speedtest10!$B$112:$B$132</c:f>
              <c:numCache>
                <c:formatCode>General</c:formatCode>
                <c:ptCount val="21"/>
                <c:pt idx="0">
                  <c:v>0</c:v>
                </c:pt>
                <c:pt idx="1">
                  <c:v>549</c:v>
                </c:pt>
                <c:pt idx="2">
                  <c:v>1061</c:v>
                </c:pt>
                <c:pt idx="3">
                  <c:v>1572</c:v>
                </c:pt>
                <c:pt idx="4">
                  <c:v>2073</c:v>
                </c:pt>
                <c:pt idx="5">
                  <c:v>2579</c:v>
                </c:pt>
                <c:pt idx="6">
                  <c:v>3085</c:v>
                </c:pt>
                <c:pt idx="7">
                  <c:v>3599</c:v>
                </c:pt>
                <c:pt idx="8">
                  <c:v>4104</c:v>
                </c:pt>
                <c:pt idx="9">
                  <c:v>4613</c:v>
                </c:pt>
                <c:pt idx="10">
                  <c:v>5116</c:v>
                </c:pt>
                <c:pt idx="11">
                  <c:v>5618</c:v>
                </c:pt>
                <c:pt idx="12">
                  <c:v>6125</c:v>
                </c:pt>
                <c:pt idx="13">
                  <c:v>6635</c:v>
                </c:pt>
                <c:pt idx="14">
                  <c:v>7145</c:v>
                </c:pt>
                <c:pt idx="15">
                  <c:v>7651</c:v>
                </c:pt>
                <c:pt idx="16">
                  <c:v>8106</c:v>
                </c:pt>
                <c:pt idx="17">
                  <c:v>8150</c:v>
                </c:pt>
                <c:pt idx="18">
                  <c:v>8125</c:v>
                </c:pt>
                <c:pt idx="19">
                  <c:v>8103</c:v>
                </c:pt>
                <c:pt idx="20">
                  <c:v>8107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69-4867-A9BB-6D1257E8D5E3}"/>
            </c:ext>
          </c:extLst>
        </c:ser>
        <c:ser>
          <c:idx val="1"/>
          <c:order val="1"/>
          <c:tx>
            <c:v>Motor C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speedtest10!$A$112:$A$132</c:f>
              <c:numCache>
                <c:formatCode>General</c:formatCode>
                <c:ptCount val="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</c:numCache>
            </c:numRef>
          </c:cat>
          <c:val>
            <c:numRef>
              <c:f>speedtest10!$C$112:$C$132</c:f>
              <c:numCache>
                <c:formatCode>General</c:formatCode>
                <c:ptCount val="21"/>
                <c:pt idx="0">
                  <c:v>0</c:v>
                </c:pt>
                <c:pt idx="1">
                  <c:v>579</c:v>
                </c:pt>
                <c:pt idx="2">
                  <c:v>1037</c:v>
                </c:pt>
                <c:pt idx="3">
                  <c:v>1547</c:v>
                </c:pt>
                <c:pt idx="4">
                  <c:v>2059</c:v>
                </c:pt>
                <c:pt idx="5">
                  <c:v>2565</c:v>
                </c:pt>
                <c:pt idx="6">
                  <c:v>3078</c:v>
                </c:pt>
                <c:pt idx="7">
                  <c:v>3585</c:v>
                </c:pt>
                <c:pt idx="8">
                  <c:v>4096</c:v>
                </c:pt>
                <c:pt idx="9">
                  <c:v>4580</c:v>
                </c:pt>
                <c:pt idx="10">
                  <c:v>5090</c:v>
                </c:pt>
                <c:pt idx="11">
                  <c:v>5599</c:v>
                </c:pt>
                <c:pt idx="12">
                  <c:v>6107</c:v>
                </c:pt>
                <c:pt idx="13">
                  <c:v>6611</c:v>
                </c:pt>
                <c:pt idx="14">
                  <c:v>7106</c:v>
                </c:pt>
                <c:pt idx="15">
                  <c:v>7616</c:v>
                </c:pt>
                <c:pt idx="16">
                  <c:v>8082</c:v>
                </c:pt>
                <c:pt idx="17">
                  <c:v>8184</c:v>
                </c:pt>
                <c:pt idx="18">
                  <c:v>8156</c:v>
                </c:pt>
                <c:pt idx="19">
                  <c:v>8135</c:v>
                </c:pt>
                <c:pt idx="20">
                  <c:v>8132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69-4867-A9BB-6D1257E8D5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42819616"/>
        <c:axId val="-2135695264"/>
      </c:lineChart>
      <c:catAx>
        <c:axId val="2142819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o-RO"/>
          </a:p>
        </c:txPr>
        <c:crossAx val="-2135695264"/>
        <c:crosses val="autoZero"/>
        <c:auto val="1"/>
        <c:lblAlgn val="ctr"/>
        <c:lblOffset val="100"/>
        <c:noMultiLvlLbl val="0"/>
      </c:catAx>
      <c:valAx>
        <c:axId val="-2135695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o-RO"/>
          </a:p>
        </c:txPr>
        <c:crossAx val="2142819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o-R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o-R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0FA3B4-5499-9244-86B5-B0871A9DDD84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FB77E-72D5-284D-AE7A-D8D155D76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1038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EFF1E-85A1-6640-AFB9-C38833E80A84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67457-1E83-1040-AFF7-8D09C473D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1842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58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072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3553" y="471740"/>
            <a:ext cx="4857665" cy="2001435"/>
          </a:xfrm>
          <a:ln>
            <a:noFill/>
          </a:ln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4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INTERMEDIATE PROGRAMMING LESSON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8051" y="3452894"/>
            <a:ext cx="6004883" cy="401411"/>
          </a:xfrm>
        </p:spPr>
        <p:txBody>
          <a:bodyPr lIns="91440" rIns="9144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DC5F7-9378-48A9-9B8A-1B4F74F5283B}" type="datetime1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EV3Lessons.com, Last edit 7/06/2016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854305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4315"/>
            <a:ext cx="4487333" cy="923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4487333" y="6334315"/>
            <a:ext cx="4656667" cy="9238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extBox 12"/>
          <p:cNvSpPr txBox="1"/>
          <p:nvPr userDrawn="1"/>
        </p:nvSpPr>
        <p:spPr>
          <a:xfrm>
            <a:off x="1481621" y="5931894"/>
            <a:ext cx="2391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</a:t>
            </a:r>
            <a:r>
              <a:rPr lang="en-US"/>
              <a:t>Droids Robotics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36" y="4938756"/>
            <a:ext cx="1317585" cy="1260490"/>
          </a:xfrm>
          <a:prstGeom prst="rect">
            <a:avLst/>
          </a:prstGeom>
        </p:spPr>
      </p:pic>
      <p:pic>
        <p:nvPicPr>
          <p:cNvPr id="15" name="Picture 14" descr="EV3Lessons.com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605" y="409394"/>
            <a:ext cx="3487140" cy="12952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44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4D4DD-AB58-4CB9-ADF0-B211695FBEC0}" type="datetime1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EV3Lessons.com, Last edit 7/06/2016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68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45915-F8CB-4DB8-8321-3A5A3A0BC863}" type="datetime1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EV3Lessons.com, Last edit 7/06/2016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541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6279" y="154094"/>
            <a:ext cx="3853207" cy="1870649"/>
          </a:xfrm>
          <a:ln>
            <a:noFill/>
          </a:ln>
        </p:spPr>
        <p:txBody>
          <a:bodyPr anchor="ctr">
            <a:normAutofit/>
          </a:bodyPr>
          <a:lstStyle>
            <a:lvl1pPr algn="l">
              <a:lnSpc>
                <a:spcPct val="85000"/>
              </a:lnSpc>
              <a:defRPr sz="4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INTERMEDIATE PROGRAMMING LESSON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8051" y="3452894"/>
            <a:ext cx="6004883" cy="401411"/>
          </a:xfrm>
        </p:spPr>
        <p:txBody>
          <a:bodyPr lIns="91440" rIns="9144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AF687-C4D7-4FB1-9F73-10E5DE288CB9}" type="datetime1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EV3Lessons.com, Last edit 7/06/2016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854305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6334315"/>
            <a:ext cx="4487333" cy="923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487333" y="6334315"/>
            <a:ext cx="4656667" cy="9238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7"/>
          <p:cNvSpPr txBox="1"/>
          <p:nvPr/>
        </p:nvSpPr>
        <p:spPr>
          <a:xfrm>
            <a:off x="2363695" y="3959525"/>
            <a:ext cx="4373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By</a:t>
            </a:r>
            <a:r>
              <a:rPr lang="en-US" baseline="0" dirty="0">
                <a:latin typeface="+mj-lt"/>
              </a:rPr>
              <a:t> Sanjay and Arvind Seshan</a:t>
            </a:r>
            <a:endParaRPr lang="en-US" dirty="0">
              <a:latin typeface="+mj-lt"/>
            </a:endParaRPr>
          </a:p>
        </p:txBody>
      </p:sp>
      <p:pic>
        <p:nvPicPr>
          <p:cNvPr id="1026" name="Picture 2" descr="EV3Lesson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687" y="139554"/>
            <a:ext cx="5075507" cy="188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 userDrawn="1"/>
        </p:nvSpPr>
        <p:spPr>
          <a:xfrm>
            <a:off x="0" y="6334315"/>
            <a:ext cx="4487333" cy="923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 userDrawn="1"/>
        </p:nvSpPr>
        <p:spPr>
          <a:xfrm>
            <a:off x="4487333" y="6334315"/>
            <a:ext cx="4656667" cy="9238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9696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C9573-3E55-4CB5-8800-C16E44609200}" type="datetime1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EV3Lessons.com, Last edit 7/06/2016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64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C695D-31FD-43C8-9938-27132501972D}" type="datetime1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EV3Lessons.com, Last edit 7/06/2016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9469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5DDB5-6B40-4658-827D-56030CA4CCA2}" type="datetime1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EV3Lessons.com, Last edit 7/06/2016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710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0442B-8514-412A-9A4B-198260ABA3CC}" type="datetime1">
              <a:rPr lang="en-US" smtClean="0"/>
              <a:t>9/6/2023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EV3Lessons.com, Last edit 7/06/2016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623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DFD5-8481-4052-AF94-FE30434E40ED}" type="datetime1">
              <a:rPr lang="en-US" smtClean="0"/>
              <a:t>9/6/2023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EV3Lessons.com, Last edit 7/06/2016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9114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596B-D0AC-4CF7-980B-F519C952B4FB}" type="datetime1">
              <a:rPr lang="en-US" smtClean="0"/>
              <a:t>9/6/2023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© 2015 EV3Lessons.com, Last edit 7/06/2016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029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E0EF864C-20A3-41C2-A8DD-AE0BB96B06E9}" type="datetime1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© 2015 EV3Lessons.com, Last edit 7/06/2016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088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F9ADF-92E6-4695-AF7E-0145B1E9CF9C}" type="datetime1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EV3Lessons.com, Last edit 7/06/2016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182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DFDF2-7060-496D-B18B-201EABFFEA35}" type="datetime1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EV3Lessons.com, Last edit 7/06/2016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1257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D23D8-AD2C-47FD-A10C-DB757D65543A}" type="datetime1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EV3Lessons.com, Last edit 7/06/2016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153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FC6E-E074-43AE-BFCF-2C6C1F8B676B}" type="datetime1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EV3Lessons.com, Last edit 7/06/2016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29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90FE5-4FC1-4846-B79D-03125765ED07}" type="datetime1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EV3Lessons.com, Last edit 7/06/2016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00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015E9-90F3-4941-86D5-3468D67C25B1}" type="datetime1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EV3Lessons.com, Last edit 7/06/2016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60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828A8-11CF-4129-BB88-7E322124C33B}" type="datetime1">
              <a:rPr lang="en-US" smtClean="0"/>
              <a:t>9/6/2023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EV3Lessons.com, Last edit 7/06/2016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76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DABC4-AC0F-471B-8101-4C9A8123FA03}" type="datetime1">
              <a:rPr lang="en-US" smtClean="0"/>
              <a:t>9/6/2023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EV3Lessons.com, Last edit 7/06/2016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70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F905B-B5A4-4EB3-965A-DA3B55A9BBEA}" type="datetime1">
              <a:rPr lang="en-US" smtClean="0"/>
              <a:t>9/6/2023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© 2015 EV3Lessons.com, Last edit 7/06/2016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520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306B7914-38C7-4797-9CBA-6CA005449008}" type="datetime1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© 2015 EV3Lessons.com, Last edit 7/06/2016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47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3E25E-3A68-4428-98C7-509CF87593DB}" type="datetime1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EV3Lessons.com, Last edit 7/06/2016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81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4487333" cy="923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7874" y="287088"/>
            <a:ext cx="8596812" cy="874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874" y="1505616"/>
            <a:ext cx="8596811" cy="46545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75574D5-D306-462E-8C77-F87E3E6DB553}" type="datetime1">
              <a:rPr lang="en-US" smtClean="0"/>
              <a:t>9/6/2023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© 2015 EV3Lessons.com, Last edit 7/06/2016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27874" y="1335314"/>
            <a:ext cx="8596811" cy="1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4487333" y="6334315"/>
            <a:ext cx="4656667" cy="9238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889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4487333" cy="923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7874" y="287088"/>
            <a:ext cx="8596812" cy="874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874" y="1505616"/>
            <a:ext cx="8596811" cy="46545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079C05B-A2E6-4338-B2C4-D94E492A520D}" type="datetime1">
              <a:rPr lang="en-US" smtClean="0"/>
              <a:t>9/6/2023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© 2015 EV3Lessons.com, Last edit 7/06/2016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27874" y="1335314"/>
            <a:ext cx="8596811" cy="1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487333" y="6334315"/>
            <a:ext cx="4656667" cy="9238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>
            <a:off x="4487333" y="6334315"/>
            <a:ext cx="4656667" cy="9238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33975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13.xml"/><Relationship Id="rId4" Type="http://schemas.openxmlformats.org/officeDocument/2006/relationships/video" Target="../media/media4.mp4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13.xml"/><Relationship Id="rId4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INTERMEDIATE PROGRAMMING LESSON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3381" y="2910842"/>
            <a:ext cx="8602979" cy="1147992"/>
          </a:xfrm>
        </p:spPr>
        <p:txBody>
          <a:bodyPr>
            <a:normAutofit fontScale="92500" lnSpcReduction="10000"/>
          </a:bodyPr>
          <a:lstStyle/>
          <a:p>
            <a:r>
              <a:rPr lang="ro-RO" dirty="0"/>
              <a:t>Diferite moduri de mișcare</a:t>
            </a:r>
            <a:r>
              <a:rPr lang="en-US" dirty="0"/>
              <a:t>:</a:t>
            </a:r>
          </a:p>
          <a:p>
            <a:r>
              <a:rPr lang="en-US" dirty="0"/>
              <a:t>S</a:t>
            </a:r>
            <a:r>
              <a:rPr lang="ro-RO" dirty="0"/>
              <a:t>incronizare</a:t>
            </a:r>
            <a:r>
              <a:rPr lang="en-US" dirty="0"/>
              <a:t>, </a:t>
            </a:r>
            <a:r>
              <a:rPr lang="ro-RO" dirty="0"/>
              <a:t>re</a:t>
            </a:r>
            <a:r>
              <a:rPr lang="en-US" dirty="0" err="1"/>
              <a:t>gularizarea</a:t>
            </a:r>
            <a:r>
              <a:rPr lang="ro-RO" dirty="0"/>
              <a:t> puterii</a:t>
            </a:r>
            <a:r>
              <a:rPr lang="en-US" dirty="0"/>
              <a:t>, </a:t>
            </a:r>
            <a:r>
              <a:rPr lang="ro-RO" dirty="0"/>
              <a:t>creștere</a:t>
            </a:r>
            <a:r>
              <a:rPr lang="en-US" dirty="0"/>
              <a:t> &amp;</a:t>
            </a:r>
            <a:r>
              <a:rPr lang="ro-RO" dirty="0"/>
              <a:t> descreștere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" t="17619" r="3095" b="25000"/>
          <a:stretch/>
        </p:blipFill>
        <p:spPr>
          <a:xfrm>
            <a:off x="3711108" y="4592409"/>
            <a:ext cx="1700816" cy="105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248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</a:t>
            </a:r>
            <a:r>
              <a:rPr lang="ro-RO" dirty="0"/>
              <a:t>e</a:t>
            </a:r>
            <a:r>
              <a:rPr lang="en-US" dirty="0"/>
              <a:t>: Ramping Up/Down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EV3Lessons.com, Last edit 7/06/2016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73" y="1596054"/>
            <a:ext cx="4242526" cy="21999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33942" y="4193195"/>
            <a:ext cx="1636150" cy="372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+ Wait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97802" y="5338963"/>
            <a:ext cx="288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Move 2 </a:t>
            </a:r>
            <a:r>
              <a:rPr lang="en-US" dirty="0"/>
              <a:t>rotation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67343" y="1596054"/>
            <a:ext cx="41573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r>
              <a:rPr lang="ro-RO" dirty="0"/>
              <a:t>ișcarea pentru </a:t>
            </a:r>
            <a:r>
              <a:rPr lang="en-US" dirty="0"/>
              <a:t>2 </a:t>
            </a:r>
            <a:r>
              <a:rPr lang="en-US" dirty="0" err="1"/>
              <a:t>rota</a:t>
            </a:r>
            <a:r>
              <a:rPr lang="ro-RO" dirty="0"/>
              <a:t>ții</a:t>
            </a:r>
            <a:r>
              <a:rPr lang="en-US" dirty="0"/>
              <a:t> (</a:t>
            </a:r>
            <a:r>
              <a:rPr lang="ro-RO" dirty="0"/>
              <a:t>linia verde</a:t>
            </a:r>
            <a:r>
              <a:rPr lang="en-US" dirty="0"/>
              <a:t>) </a:t>
            </a:r>
            <a:r>
              <a:rPr lang="ro-RO" dirty="0"/>
              <a:t>încorporează ,,</a:t>
            </a:r>
            <a:r>
              <a:rPr lang="en-US" dirty="0"/>
              <a:t>ramp up’’ </a:t>
            </a:r>
            <a:r>
              <a:rPr lang="ro-RO" dirty="0"/>
              <a:t>și </a:t>
            </a:r>
            <a:r>
              <a:rPr lang="en-US" dirty="0"/>
              <a:t> </a:t>
            </a:r>
            <a:r>
              <a:rPr lang="ro-RO" dirty="0"/>
              <a:t>,,</a:t>
            </a:r>
            <a:r>
              <a:rPr lang="en-US" dirty="0"/>
              <a:t>ramp down’’</a:t>
            </a:r>
            <a:r>
              <a:rPr lang="ro-RO" dirty="0"/>
              <a:t> pentru a se opri ușor după 2 rotații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Move + Wait (</a:t>
            </a:r>
            <a:r>
              <a:rPr lang="ro-RO" dirty="0"/>
              <a:t>linii portocalii</a:t>
            </a:r>
            <a:r>
              <a:rPr lang="en-US" dirty="0"/>
              <a:t>) </a:t>
            </a:r>
            <a:r>
              <a:rPr lang="ro-RO" dirty="0"/>
              <a:t>au un stop mai dificil ceea ce cauzează robotului să depășească cele 2 rotații și apoi să revină.</a:t>
            </a:r>
            <a:r>
              <a:rPr lang="en-US" dirty="0"/>
              <a:t> (</a:t>
            </a:r>
            <a:r>
              <a:rPr lang="ro-RO" dirty="0"/>
              <a:t>observați ridicătura din grafic</a:t>
            </a:r>
            <a:r>
              <a:rPr lang="en-US" dirty="0"/>
              <a:t>)</a:t>
            </a:r>
            <a:r>
              <a:rPr lang="ro-RO" dirty="0"/>
              <a:t>.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74" y="5052790"/>
            <a:ext cx="3969928" cy="97844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74" y="3952788"/>
            <a:ext cx="6005281" cy="93724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2116667" y="1896533"/>
            <a:ext cx="914400" cy="50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437124" y="1762667"/>
            <a:ext cx="96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bump</a:t>
            </a:r>
          </a:p>
        </p:txBody>
      </p:sp>
      <p:sp>
        <p:nvSpPr>
          <p:cNvPr id="17" name="Oval 16"/>
          <p:cNvSpPr/>
          <p:nvPr/>
        </p:nvSpPr>
        <p:spPr>
          <a:xfrm>
            <a:off x="3024810" y="1651000"/>
            <a:ext cx="791361" cy="5926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-698924" y="2507016"/>
            <a:ext cx="1718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Degrees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06046" y="3627379"/>
            <a:ext cx="1024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Time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37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Moduri diferite de mișcare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0500779"/>
              </p:ext>
            </p:extLst>
          </p:nvPr>
        </p:nvGraphicFramePr>
        <p:xfrm>
          <a:off x="335597" y="1622839"/>
          <a:ext cx="8412810" cy="4586623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095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5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59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82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30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537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478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600" dirty="0"/>
                        <a:t>Putere regularizată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600" dirty="0"/>
                        <a:t>Motoare sincronizate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Ramp Up</a:t>
                      </a:r>
                      <a:r>
                        <a:rPr lang="en-US" sz="1600" baseline="0" dirty="0"/>
                        <a:t> / </a:t>
                      </a:r>
                    </a:p>
                    <a:p>
                      <a:pPr algn="ctr"/>
                      <a:r>
                        <a:rPr lang="en-US" sz="1600" baseline="0" dirty="0"/>
                        <a:t>Ramp Down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5460"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5460"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5460"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54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EV3Lessons.com, Last edit 7/06/2016</a:t>
            </a:r>
          </a:p>
        </p:txBody>
      </p:sp>
      <p:pic>
        <p:nvPicPr>
          <p:cNvPr id="5" name="Picture 4" descr="Screen Shot 2014-10-23 at 6.51.0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21"/>
          <a:stretch/>
        </p:blipFill>
        <p:spPr>
          <a:xfrm>
            <a:off x="787531" y="5322532"/>
            <a:ext cx="2025009" cy="674728"/>
          </a:xfrm>
          <a:prstGeom prst="rect">
            <a:avLst/>
          </a:prstGeom>
        </p:spPr>
      </p:pic>
      <p:pic>
        <p:nvPicPr>
          <p:cNvPr id="6" name="Picture 5" descr="Screen Shot 2014-10-23 at 6.50.0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04"/>
          <a:stretch/>
        </p:blipFill>
        <p:spPr>
          <a:xfrm>
            <a:off x="844315" y="4277717"/>
            <a:ext cx="1911442" cy="638734"/>
          </a:xfrm>
          <a:prstGeom prst="rect">
            <a:avLst/>
          </a:prstGeom>
        </p:spPr>
      </p:pic>
      <p:pic>
        <p:nvPicPr>
          <p:cNvPr id="7" name="Picture 6" descr="Screen Shot 2014-10-23 at 6.20.04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" t="7975" b="14315"/>
          <a:stretch/>
        </p:blipFill>
        <p:spPr>
          <a:xfrm>
            <a:off x="844315" y="2312220"/>
            <a:ext cx="2120020" cy="710764"/>
          </a:xfrm>
          <a:prstGeom prst="rect">
            <a:avLst/>
          </a:prstGeom>
        </p:spPr>
      </p:pic>
      <p:pic>
        <p:nvPicPr>
          <p:cNvPr id="8" name="Picture 7" descr="Screen Shot 2014-10-23 at 6.20.57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" t="9903" b="7642"/>
          <a:stretch/>
        </p:blipFill>
        <p:spPr>
          <a:xfrm>
            <a:off x="844315" y="3337629"/>
            <a:ext cx="2024428" cy="68069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1451" y="2496841"/>
            <a:ext cx="17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451" y="3499177"/>
            <a:ext cx="17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1451" y="4425552"/>
            <a:ext cx="17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1451" y="5517088"/>
            <a:ext cx="17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650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,,</a:t>
            </a:r>
            <a:r>
              <a:rPr lang="en-US" dirty="0"/>
              <a:t>Moving Degrees’’ vs. </a:t>
            </a:r>
            <a:r>
              <a:rPr lang="ro-RO" dirty="0"/>
              <a:t>,,</a:t>
            </a:r>
            <a:r>
              <a:rPr lang="en-US" dirty="0"/>
              <a:t>Seconds’’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EV3Lessons.com, Last edit 7/06/2016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6647" y="1401073"/>
            <a:ext cx="409755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/>
              <a:t>Mi</a:t>
            </a:r>
            <a:r>
              <a:rPr lang="ro-RO" sz="2000" b="1" u="sng" dirty="0"/>
              <a:t>ș</a:t>
            </a:r>
            <a:r>
              <a:rPr lang="en-US" sz="2000" b="1" u="sng" dirty="0"/>
              <a:t>care</a:t>
            </a:r>
            <a:r>
              <a:rPr lang="ro-RO" sz="2000" b="1" u="sng" dirty="0"/>
              <a:t> - Grade</a:t>
            </a:r>
            <a:r>
              <a:rPr lang="en-US" sz="2000" b="1" u="sng" dirty="0"/>
              <a:t>/Rota</a:t>
            </a:r>
            <a:r>
              <a:rPr lang="ro-RO" sz="2000" b="1" u="sng" dirty="0"/>
              <a:t>ții</a:t>
            </a:r>
          </a:p>
          <a:p>
            <a:pPr algn="ctr"/>
            <a:endParaRPr lang="en-US" sz="2000" b="1" u="sng" dirty="0"/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Block</a:t>
            </a:r>
            <a:r>
              <a:rPr lang="ro-RO" sz="2000" dirty="0"/>
              <a:t>-urile nu sunt complete până când rotația target nu e atinsă.</a:t>
            </a: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ro-RO" sz="2000" dirty="0"/>
              <a:t>Așa că ce faci dacă robotul se blochează undeva pe planșă</a:t>
            </a:r>
            <a:r>
              <a:rPr lang="en-US" sz="2000" dirty="0"/>
              <a:t>?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>
                <a:sym typeface="Wingdings"/>
              </a:rPr>
              <a:t>Program</a:t>
            </a:r>
            <a:r>
              <a:rPr lang="ro-RO" sz="2000" dirty="0">
                <a:sym typeface="Wingdings"/>
              </a:rPr>
              <a:t>ul se blochează și nu mai trece niciodată la comanda următoare.</a:t>
            </a:r>
            <a:endParaRPr lang="en-US" sz="2000" dirty="0">
              <a:sym typeface="Wingdings"/>
            </a:endParaRPr>
          </a:p>
          <a:p>
            <a:pPr marL="742950" lvl="1" indent="-285750">
              <a:buFont typeface="Arial"/>
              <a:buChar char="•"/>
            </a:pPr>
            <a:r>
              <a:rPr lang="ro-RO" sz="2000" dirty="0">
                <a:sym typeface="Wingdings"/>
              </a:rPr>
              <a:t>Va trebui să salvezi robotul și să primești puncte de penalizare.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4570570" y="1401073"/>
            <a:ext cx="409755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/>
              <a:t>M</a:t>
            </a:r>
            <a:r>
              <a:rPr lang="ro-RO" sz="2000" b="1" u="sng" dirty="0"/>
              <a:t>ișcare –</a:t>
            </a:r>
            <a:r>
              <a:rPr lang="en-US" sz="2000" b="1" u="sng" dirty="0"/>
              <a:t> Sec</a:t>
            </a:r>
            <a:r>
              <a:rPr lang="ro-RO" sz="2000" b="1" u="sng" dirty="0"/>
              <a:t>unde</a:t>
            </a:r>
          </a:p>
          <a:p>
            <a:pPr algn="ctr"/>
            <a:endParaRPr lang="en-US" sz="2000" b="1" u="sng" dirty="0"/>
          </a:p>
          <a:p>
            <a:pPr marL="285750" lvl="1" indent="-285750">
              <a:buFont typeface="Arial"/>
              <a:buChar char="•"/>
            </a:pPr>
            <a:r>
              <a:rPr lang="ro-RO" sz="2000" dirty="0">
                <a:sym typeface="Wingdings"/>
              </a:rPr>
              <a:t>Mai puțin precisă pentru mișcarea robotului</a:t>
            </a:r>
            <a:endParaRPr lang="en-US" sz="2000" dirty="0">
              <a:sym typeface="Wingdings"/>
            </a:endParaRPr>
          </a:p>
          <a:p>
            <a:pPr marL="742950" lvl="2" indent="-285750">
              <a:buFont typeface="Arial"/>
              <a:buChar char="•"/>
            </a:pPr>
            <a:r>
              <a:rPr lang="en-US" sz="2000" dirty="0" err="1">
                <a:sym typeface="Wingdings"/>
              </a:rPr>
              <a:t>Distan</a:t>
            </a:r>
            <a:r>
              <a:rPr lang="ro-RO" sz="2000" dirty="0">
                <a:sym typeface="Wingdings"/>
              </a:rPr>
              <a:t>ța parcursă depinde de viteză, nivelul bateriei, greutatea robotului.</a:t>
            </a:r>
            <a:endParaRPr lang="en-US" sz="2000" dirty="0">
              <a:sym typeface="Wingdings"/>
            </a:endParaRPr>
          </a:p>
          <a:p>
            <a:pPr marL="285750" lvl="1" indent="-285750">
              <a:buFont typeface="Arial"/>
              <a:buChar char="•"/>
            </a:pPr>
            <a:r>
              <a:rPr lang="ro-RO" sz="2000" dirty="0">
                <a:sym typeface="Wingdings"/>
              </a:rPr>
              <a:t>Trebuie să vă aduceți aminte asta când decideți să utilizați ,,M</a:t>
            </a:r>
            <a:r>
              <a:rPr lang="en-US" sz="2000" dirty="0" err="1">
                <a:sym typeface="Wingdings"/>
              </a:rPr>
              <a:t>ove</a:t>
            </a:r>
            <a:r>
              <a:rPr lang="en-US" sz="2000" dirty="0">
                <a:sym typeface="Wingdings"/>
              </a:rPr>
              <a:t> secs’’.</a:t>
            </a:r>
          </a:p>
          <a:p>
            <a:pPr marL="285750" lvl="1" indent="-285750">
              <a:buFont typeface="Arial"/>
              <a:buChar char="•"/>
            </a:pPr>
            <a:r>
              <a:rPr lang="ro-RO" sz="2000" dirty="0">
                <a:sym typeface="Wingdings"/>
              </a:rPr>
              <a:t>Cu toate acestea</a:t>
            </a:r>
            <a:r>
              <a:rPr lang="en-US" sz="2000" dirty="0">
                <a:sym typeface="Wingdings"/>
              </a:rPr>
              <a:t>, </a:t>
            </a:r>
            <a:r>
              <a:rPr lang="ro-RO" sz="2000" dirty="0">
                <a:sym typeface="Wingdings"/>
              </a:rPr>
              <a:t>puteți evita blocările</a:t>
            </a:r>
            <a:endParaRPr lang="en-US" sz="2000" dirty="0">
              <a:sym typeface="Wingdings"/>
            </a:endParaRPr>
          </a:p>
          <a:p>
            <a:pPr marL="742950" lvl="2" indent="-285750">
              <a:buFont typeface="Arial"/>
              <a:buChar char="•"/>
            </a:pPr>
            <a:r>
              <a:rPr lang="en-US" sz="2000" dirty="0">
                <a:sym typeface="Wingdings"/>
              </a:rPr>
              <a:t>E.g. </a:t>
            </a:r>
            <a:r>
              <a:rPr lang="ro-RO" sz="2000" dirty="0">
                <a:sym typeface="Wingdings"/>
              </a:rPr>
              <a:t>Pot fi utile dacă brațul tău atașat se blochează.</a:t>
            </a:r>
            <a:endParaRPr lang="en-US" sz="2000" dirty="0"/>
          </a:p>
          <a:p>
            <a:pPr marL="0" lvl="1"/>
            <a:r>
              <a:rPr lang="en-US" sz="2000" dirty="0">
                <a:sym typeface="Wingdings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36107" y="5638589"/>
            <a:ext cx="6517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366FF"/>
                </a:solidFill>
              </a:rPr>
              <a:t>Video</a:t>
            </a:r>
            <a:r>
              <a:rPr lang="ro-RO" sz="3600" dirty="0">
                <a:solidFill>
                  <a:srgbClr val="3366FF"/>
                </a:solidFill>
              </a:rPr>
              <a:t>-uri în slide-ul următor</a:t>
            </a:r>
            <a:endParaRPr lang="en-US" sz="3600" dirty="0">
              <a:solidFill>
                <a:srgbClr val="3366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64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ro-RO" dirty="0"/>
              <a:t>ers înainte - Grade</a:t>
            </a:r>
            <a:r>
              <a:rPr lang="en-US" dirty="0"/>
              <a:t> vs. Sec</a:t>
            </a:r>
            <a:r>
              <a:rPr lang="ro-RO" dirty="0"/>
              <a:t>unde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EV3Lessons.com, Last edit 7/06/2016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9165" y="2179634"/>
            <a:ext cx="3861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b="1" u="sng" dirty="0"/>
              <a:t>Robot blocat</a:t>
            </a:r>
            <a:endParaRPr lang="en-US" b="1" u="sng" dirty="0"/>
          </a:p>
          <a:p>
            <a:pPr algn="ctr"/>
            <a:r>
              <a:rPr lang="en-US" dirty="0"/>
              <a:t>Robot</a:t>
            </a:r>
            <a:r>
              <a:rPr lang="ro-RO" dirty="0"/>
              <a:t>ul s-a blocat</a:t>
            </a:r>
            <a:r>
              <a:rPr lang="en-US" dirty="0"/>
              <a:t>. F</a:t>
            </a:r>
            <a:r>
              <a:rPr lang="ro-RO" dirty="0"/>
              <a:t>inalizează doar dacă e eliberat.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79078" y="2170649"/>
            <a:ext cx="3861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b="1" u="sng" dirty="0"/>
              <a:t>Robot blocat/eliberat</a:t>
            </a:r>
            <a:endParaRPr lang="en-US" b="1" u="sng" dirty="0"/>
          </a:p>
          <a:p>
            <a:pPr algn="ctr"/>
            <a:r>
              <a:rPr lang="en-US" dirty="0"/>
              <a:t>Robot</a:t>
            </a:r>
            <a:r>
              <a:rPr lang="ro-RO" dirty="0"/>
              <a:t>ul se blochează dar finalizează programul</a:t>
            </a:r>
            <a:r>
              <a:rPr lang="en-US" dirty="0"/>
              <a:t> (</a:t>
            </a:r>
            <a:r>
              <a:rPr lang="ro-RO" dirty="0"/>
              <a:t>poți auzi sunetul</a:t>
            </a:r>
            <a:r>
              <a:rPr lang="en-US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137159" y="1488744"/>
            <a:ext cx="9212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3600" dirty="0">
                <a:solidFill>
                  <a:srgbClr val="3366FF"/>
                </a:solidFill>
              </a:rPr>
              <a:t>Apasă aici ca să vizualizezi video-urile</a:t>
            </a:r>
            <a:endParaRPr lang="en-US" sz="3600" dirty="0">
              <a:solidFill>
                <a:srgbClr val="3366FF"/>
              </a:solidFill>
            </a:endParaRPr>
          </a:p>
        </p:txBody>
      </p:sp>
      <p:pic>
        <p:nvPicPr>
          <p:cNvPr id="8" name="00016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0830" y="3421580"/>
            <a:ext cx="3941200" cy="2216925"/>
          </a:xfrm>
          <a:prstGeom prst="rect">
            <a:avLst/>
          </a:prstGeom>
        </p:spPr>
      </p:pic>
      <p:pic>
        <p:nvPicPr>
          <p:cNvPr id="9" name="00017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79078" y="3421580"/>
            <a:ext cx="3785471" cy="212932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91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Ghid de discuții</a:t>
            </a:r>
            <a:endParaRPr lang="en-US" dirty="0"/>
          </a:p>
        </p:txBody>
      </p:sp>
      <p:graphicFrame>
        <p:nvGraphicFramePr>
          <p:cNvPr id="6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6104766"/>
              </p:ext>
            </p:extLst>
          </p:nvPr>
        </p:nvGraphicFramePr>
        <p:xfrm>
          <a:off x="228600" y="1504950"/>
          <a:ext cx="8412810" cy="4586623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095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5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59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82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30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537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478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Regulated</a:t>
                      </a:r>
                      <a:endParaRPr lang="en-US" sz="1600" baseline="0" dirty="0"/>
                    </a:p>
                    <a:p>
                      <a:pPr algn="ctr"/>
                      <a:r>
                        <a:rPr lang="en-US" sz="1600" baseline="0" dirty="0"/>
                        <a:t>Power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Synchronized</a:t>
                      </a:r>
                      <a:endParaRPr lang="en-US" sz="1600" baseline="0" dirty="0"/>
                    </a:p>
                    <a:p>
                      <a:pPr algn="ctr"/>
                      <a:r>
                        <a:rPr lang="en-US" sz="1600" baseline="0" dirty="0"/>
                        <a:t>Motors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Ramp Up</a:t>
                      </a:r>
                      <a:r>
                        <a:rPr lang="en-US" sz="1600" baseline="0" dirty="0"/>
                        <a:t> / </a:t>
                      </a:r>
                    </a:p>
                    <a:p>
                      <a:pPr algn="ctr"/>
                      <a:r>
                        <a:rPr lang="en-US" sz="1600" baseline="0" dirty="0"/>
                        <a:t>Ramp Down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5460"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5460"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5460"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54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EV3Lessons.com, Last edit 7/06/2016</a:t>
            </a:r>
          </a:p>
        </p:txBody>
      </p:sp>
      <p:pic>
        <p:nvPicPr>
          <p:cNvPr id="7" name="Picture 6" descr="Screen Shot 2014-10-23 at 6.51.0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21"/>
          <a:stretch/>
        </p:blipFill>
        <p:spPr>
          <a:xfrm>
            <a:off x="801983" y="5268841"/>
            <a:ext cx="2014499" cy="671226"/>
          </a:xfrm>
          <a:prstGeom prst="rect">
            <a:avLst/>
          </a:prstGeom>
        </p:spPr>
      </p:pic>
      <p:pic>
        <p:nvPicPr>
          <p:cNvPr id="8" name="Picture 7" descr="Screen Shot 2014-10-23 at 6.50.0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04"/>
          <a:stretch/>
        </p:blipFill>
        <p:spPr>
          <a:xfrm>
            <a:off x="841977" y="4240821"/>
            <a:ext cx="1974505" cy="659807"/>
          </a:xfrm>
          <a:prstGeom prst="rect">
            <a:avLst/>
          </a:prstGeom>
        </p:spPr>
      </p:pic>
      <p:pic>
        <p:nvPicPr>
          <p:cNvPr id="9" name="Picture 8" descr="Screen Shot 2014-10-23 at 6.20.04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" t="7975" b="14315"/>
          <a:stretch/>
        </p:blipFill>
        <p:spPr>
          <a:xfrm>
            <a:off x="823295" y="2271175"/>
            <a:ext cx="2120020" cy="710764"/>
          </a:xfrm>
          <a:prstGeom prst="rect">
            <a:avLst/>
          </a:prstGeom>
        </p:spPr>
      </p:pic>
      <p:pic>
        <p:nvPicPr>
          <p:cNvPr id="10" name="Picture 9" descr="Screen Shot 2014-10-23 at 6.20.57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" t="9903" b="7642"/>
          <a:stretch/>
        </p:blipFill>
        <p:spPr>
          <a:xfrm>
            <a:off x="823295" y="3279253"/>
            <a:ext cx="1971876" cy="6630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1451" y="2496841"/>
            <a:ext cx="17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1451" y="3499177"/>
            <a:ext cx="17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1451" y="4425552"/>
            <a:ext cx="17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1451" y="5517088"/>
            <a:ext cx="17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1376" y="1579143"/>
            <a:ext cx="8077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Fill in the chart below: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127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874" y="1505616"/>
            <a:ext cx="8801826" cy="4654528"/>
          </a:xfrm>
        </p:spPr>
        <p:txBody>
          <a:bodyPr/>
          <a:lstStyle/>
          <a:p>
            <a:r>
              <a:rPr lang="ro-RO" sz="2000" dirty="0"/>
              <a:t>Această lecție de Mindstorms a fost realizată de </a:t>
            </a:r>
            <a:r>
              <a:rPr lang="en-US" sz="2000" dirty="0"/>
              <a:t>Sanjay </a:t>
            </a:r>
            <a:r>
              <a:rPr lang="en-US" sz="2000" dirty="0" err="1"/>
              <a:t>Seshan</a:t>
            </a:r>
            <a:r>
              <a:rPr lang="en-US" sz="2000" dirty="0"/>
              <a:t> </a:t>
            </a:r>
            <a:r>
              <a:rPr lang="ro-RO" sz="2000" dirty="0"/>
              <a:t>și</a:t>
            </a:r>
            <a:r>
              <a:rPr lang="en-US" sz="2000" dirty="0"/>
              <a:t> Arvind </a:t>
            </a:r>
            <a:r>
              <a:rPr lang="en-US" sz="2000" dirty="0" err="1"/>
              <a:t>Seshan</a:t>
            </a:r>
            <a:r>
              <a:rPr lang="ro-RO" sz="2000" dirty="0"/>
              <a:t>.</a:t>
            </a:r>
          </a:p>
          <a:p>
            <a:r>
              <a:rPr lang="ro-RO" sz="2000" dirty="0"/>
              <a:t>Mai multe lecții sunt disponibile pe ev3lessons.com</a:t>
            </a:r>
          </a:p>
          <a:p>
            <a:r>
              <a:rPr lang="ro-RO" sz="2000" dirty="0"/>
              <a:t>Această lecție a fost tradusă în limba română de echipa de robotică FTC – ROSOPHIA #21455 RO20</a:t>
            </a:r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EV3Lessons.com, Last edit 7/06/2016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96016" y="4769374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NonCommercial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ShareAlike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 4.0 International License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7" name="Picture 2" descr="Creative Commons Licens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064" y="3540513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940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Obiective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1) </a:t>
            </a:r>
            <a:r>
              <a:rPr lang="ro-RO" dirty="0"/>
              <a:t>Învățăm despre diferite block-uri pentru mișcarea robotului și </a:t>
            </a:r>
            <a:r>
              <a:rPr lang="ro-RO"/>
              <a:t>când le folosim </a:t>
            </a:r>
            <a:r>
              <a:rPr lang="ro-RO" dirty="0"/>
              <a:t>pe fiecare dintre acestea.</a:t>
            </a:r>
            <a:endParaRPr lang="en-US" dirty="0"/>
          </a:p>
          <a:p>
            <a:r>
              <a:rPr lang="en-US" dirty="0"/>
              <a:t>2) </a:t>
            </a:r>
            <a:r>
              <a:rPr lang="ro-RO" dirty="0"/>
              <a:t>Învățăm despre reg</a:t>
            </a:r>
            <a:r>
              <a:rPr lang="en-US" dirty="0" err="1"/>
              <a:t>ularizarea</a:t>
            </a:r>
            <a:r>
              <a:rPr lang="ro-RO" dirty="0"/>
              <a:t> puterii, sincronizarea motoarelor și creștere/descreștere.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EV3Lessons.com, Last edit 7/06/2016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192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Moduri diferite de mers înainte/înapoi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4663" y="1601766"/>
            <a:ext cx="4624700" cy="1966822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ro-RO" dirty="0"/>
              <a:t>Cum sunt acestea diferite unele față de altele? Aflăm din iterațiile de mai jos</a:t>
            </a:r>
            <a:r>
              <a:rPr lang="en-US" dirty="0"/>
              <a:t>:</a:t>
            </a:r>
          </a:p>
          <a:p>
            <a:pPr marL="800100" lvl="1" indent="-342900">
              <a:buFont typeface="Arial"/>
              <a:buChar char="•"/>
            </a:pPr>
            <a:r>
              <a:rPr lang="ro-RO" dirty="0"/>
              <a:t>Reg</a:t>
            </a:r>
            <a:r>
              <a:rPr lang="en-US" dirty="0" err="1"/>
              <a:t>ularizarea</a:t>
            </a:r>
            <a:r>
              <a:rPr lang="en-US" dirty="0"/>
              <a:t> </a:t>
            </a:r>
            <a:r>
              <a:rPr lang="ro-RO" dirty="0"/>
              <a:t>puterii</a:t>
            </a:r>
            <a:endParaRPr lang="en-US" dirty="0"/>
          </a:p>
          <a:p>
            <a:pPr marL="800100" lvl="1" indent="-342900">
              <a:buFont typeface="Arial"/>
              <a:buChar char="•"/>
            </a:pPr>
            <a:r>
              <a:rPr lang="ro-RO" dirty="0"/>
              <a:t>Sincronizarea motoarelor</a:t>
            </a:r>
            <a:endParaRPr lang="en-US" dirty="0"/>
          </a:p>
          <a:p>
            <a:pPr marL="800100" lvl="1" indent="-342900">
              <a:buFont typeface="Arial"/>
              <a:buChar char="•"/>
            </a:pPr>
            <a:r>
              <a:rPr lang="ro-RO" dirty="0"/>
              <a:t>Creștere/Descreștere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EV3Lessons.com, Last edit 7/06/2016</a:t>
            </a:r>
          </a:p>
        </p:txBody>
      </p:sp>
      <p:pic>
        <p:nvPicPr>
          <p:cNvPr id="7" name="Picture 6" descr="Screen Shot 2014-10-23 at 6.20.0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" t="7975" b="14315"/>
          <a:stretch/>
        </p:blipFill>
        <p:spPr>
          <a:xfrm>
            <a:off x="457200" y="1539804"/>
            <a:ext cx="2622331" cy="879169"/>
          </a:xfrm>
          <a:prstGeom prst="rect">
            <a:avLst/>
          </a:prstGeom>
        </p:spPr>
      </p:pic>
      <p:pic>
        <p:nvPicPr>
          <p:cNvPr id="8" name="Picture 7" descr="Screen Shot 2014-10-23 at 6.20.57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" t="9903" b="7642"/>
          <a:stretch/>
        </p:blipFill>
        <p:spPr>
          <a:xfrm>
            <a:off x="457200" y="2797634"/>
            <a:ext cx="2533576" cy="851895"/>
          </a:xfrm>
          <a:prstGeom prst="rect">
            <a:avLst/>
          </a:prstGeom>
        </p:spPr>
      </p:pic>
      <p:pic>
        <p:nvPicPr>
          <p:cNvPr id="12" name="Picture 11" descr="Screen Shot 2014-10-23 at 9.01.4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140876"/>
            <a:ext cx="6933549" cy="1111885"/>
          </a:xfrm>
          <a:prstGeom prst="rect">
            <a:avLst/>
          </a:prstGeom>
        </p:spPr>
      </p:pic>
      <p:pic>
        <p:nvPicPr>
          <p:cNvPr id="13" name="Picture 12" descr="Screen Shot 2014-10-23 at 9.01.3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43007"/>
            <a:ext cx="6784323" cy="116508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4863" y="1503742"/>
            <a:ext cx="17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4863" y="2881086"/>
            <a:ext cx="17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4863" y="4240886"/>
            <a:ext cx="17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4863" y="5595754"/>
            <a:ext cx="17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06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Regularizarea</a:t>
            </a:r>
            <a:r>
              <a:rPr lang="en-US" dirty="0"/>
              <a:t> </a:t>
            </a:r>
            <a:r>
              <a:rPr lang="en-US" dirty="0" err="1"/>
              <a:t>puterii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Regularizarea</a:t>
            </a:r>
            <a:r>
              <a:rPr lang="en-US" dirty="0"/>
              <a:t> </a:t>
            </a:r>
            <a:r>
              <a:rPr lang="en-US" dirty="0" err="1"/>
              <a:t>puterii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 err="1"/>
              <a:t>ncearc</a:t>
            </a:r>
            <a:r>
              <a:rPr lang="ro-RO" dirty="0"/>
              <a:t>ă să miște robotul la o viteză target. Folosește un control intern de tip </a:t>
            </a:r>
            <a:r>
              <a:rPr lang="en-US" dirty="0"/>
              <a:t>PID </a:t>
            </a:r>
            <a:r>
              <a:rPr lang="ro-RO" dirty="0"/>
              <a:t>pentru a atinge această țintă.</a:t>
            </a:r>
            <a:endParaRPr lang="en-US" dirty="0"/>
          </a:p>
          <a:p>
            <a:r>
              <a:rPr lang="ro-RO" dirty="0"/>
              <a:t>Când un robot are probleme în a se mișca pentru că este foarte greu, trebuie să urce vreo rampă, bateria este moartă sau este blocat, regularizarea puterii îi dă mai multă putere în motoare pentru a ajunge la viteza de target.</a:t>
            </a:r>
            <a:r>
              <a:rPr lang="en-US" dirty="0"/>
              <a:t> </a:t>
            </a:r>
            <a:r>
              <a:rPr lang="ro-RO" dirty="0"/>
              <a:t>Aceasta este un lucru bun întrucât asigură deplasarea robotului la viteza previzionată.</a:t>
            </a:r>
            <a:endParaRPr lang="en-US" dirty="0"/>
          </a:p>
          <a:p>
            <a:endParaRPr lang="en-US" dirty="0"/>
          </a:p>
          <a:p>
            <a:r>
              <a:rPr lang="ro-RO" b="1" u="sng" dirty="0"/>
              <a:t>De ce ai vrea să utilizezi motoare neregularizate, vreodată</a:t>
            </a:r>
            <a:r>
              <a:rPr lang="en-US" b="1" u="sng" dirty="0"/>
              <a:t>?</a:t>
            </a:r>
          </a:p>
          <a:p>
            <a:r>
              <a:rPr lang="ro-RO" dirty="0"/>
              <a:t>Dacă nu vreți ca robotul vostru să se împingă în ceva și să se blocheze, renunțați.</a:t>
            </a:r>
            <a:endParaRPr lang="en-US" dirty="0"/>
          </a:p>
          <a:p>
            <a:r>
              <a:rPr lang="ro-RO" dirty="0"/>
              <a:t>Dacă implementați orice cod personalizat de control de tip PID, probabil nu v-ați dori ca PID-ul intern al block-ului să interfereze cu PI</a:t>
            </a:r>
            <a:r>
              <a:rPr lang="en-US" dirty="0"/>
              <a:t>D</a:t>
            </a:r>
            <a:r>
              <a:rPr lang="ro-RO" dirty="0"/>
              <a:t>-ul vostru.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EV3Lessons.com, Last edit 7/06/2016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692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</a:t>
            </a:r>
            <a:r>
              <a:rPr lang="ro-RO" dirty="0"/>
              <a:t>e</a:t>
            </a:r>
            <a:r>
              <a:rPr lang="en-US" dirty="0"/>
              <a:t>: </a:t>
            </a:r>
            <a:r>
              <a:rPr lang="ro-RO" dirty="0"/>
              <a:t>Motoare regularizate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EV3Lessons.com, Last edit 7/06/2016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1480053"/>
              </p:ext>
            </p:extLst>
          </p:nvPr>
        </p:nvGraphicFramePr>
        <p:xfrm>
          <a:off x="334288" y="1445757"/>
          <a:ext cx="3716999" cy="24312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7544376"/>
              </p:ext>
            </p:extLst>
          </p:nvPr>
        </p:nvGraphicFramePr>
        <p:xfrm>
          <a:off x="5078590" y="1413850"/>
          <a:ext cx="3716999" cy="28153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64078" y="3815286"/>
            <a:ext cx="406220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dirty="0"/>
              <a:t>Input-urile din block-ul de motoare neregularizate determină viteza în motoare. Cele două motoare performează diferit la aceeași viteză deoarece nu sunt două motoare la fel. </a:t>
            </a:r>
            <a:r>
              <a:rPr lang="en-US" sz="1600" dirty="0"/>
              <a:t>(</a:t>
            </a:r>
            <a:r>
              <a:rPr lang="ro-RO" sz="1600" dirty="0"/>
              <a:t>observați decalajul între linii</a:t>
            </a:r>
            <a:r>
              <a:rPr lang="en-US" sz="1600" dirty="0"/>
              <a:t>). </a:t>
            </a:r>
            <a:r>
              <a:rPr lang="ro-RO" sz="1600" dirty="0"/>
              <a:t>Pe măsură ce puterea în baterie se descarcă, toate vitezele scad (panta se reduce pentru ambele linii</a:t>
            </a:r>
            <a:r>
              <a:rPr lang="en-US" sz="1600" dirty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62484" y="3815286"/>
            <a:ext cx="40622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dirty="0"/>
              <a:t>I</a:t>
            </a:r>
            <a:r>
              <a:rPr lang="en-US" sz="1600" dirty="0" err="1"/>
              <a:t>nput</a:t>
            </a:r>
            <a:r>
              <a:rPr lang="ro-RO" sz="1600" dirty="0"/>
              <a:t>-urile determină viteza.</a:t>
            </a:r>
            <a:r>
              <a:rPr lang="en-US" sz="1600" dirty="0"/>
              <a:t> </a:t>
            </a:r>
            <a:r>
              <a:rPr lang="ro-RO" sz="1600" dirty="0"/>
              <a:t>Regularizarea puterii ajustează puterea pentru a se atinge viteza specificată</a:t>
            </a:r>
            <a:r>
              <a:rPr lang="en-US" sz="1600" dirty="0"/>
              <a:t> (</a:t>
            </a:r>
            <a:r>
              <a:rPr lang="ro-RO" sz="1600" dirty="0"/>
              <a:t>observați că liniile se suprapun în cea mai mare parte</a:t>
            </a:r>
            <a:r>
              <a:rPr lang="en-US" sz="1600" dirty="0"/>
              <a:t>). </a:t>
            </a:r>
            <a:r>
              <a:rPr lang="ro-RO" sz="1600" dirty="0"/>
              <a:t>Aceasta funcționează până aproape de limita </a:t>
            </a:r>
            <a:r>
              <a:rPr lang="en-US" sz="1600" dirty="0"/>
              <a:t>(</a:t>
            </a:r>
            <a:r>
              <a:rPr lang="ro-RO" sz="1600" dirty="0"/>
              <a:t>viteza maximă</a:t>
            </a:r>
            <a:r>
              <a:rPr lang="en-US" sz="1600" dirty="0"/>
              <a:t>) </a:t>
            </a:r>
            <a:r>
              <a:rPr lang="ro-RO" sz="1600" dirty="0"/>
              <a:t>a fiecărui motor individual</a:t>
            </a:r>
            <a:r>
              <a:rPr lang="en-US" sz="1600" dirty="0"/>
              <a:t> (</a:t>
            </a:r>
            <a:r>
              <a:rPr lang="ro-RO" sz="1600" dirty="0"/>
              <a:t>observați că liniile sar la puterea maximă</a:t>
            </a:r>
            <a:r>
              <a:rPr lang="en-US" sz="1600" dirty="0"/>
              <a:t>). </a:t>
            </a:r>
            <a:r>
              <a:rPr lang="ro-RO" sz="1600" dirty="0"/>
              <a:t> Aceasta se întâmplă indiferent de nivelul bateriei</a:t>
            </a:r>
            <a:r>
              <a:rPr lang="en-US" sz="1600" dirty="0"/>
              <a:t>. </a:t>
            </a:r>
            <a:r>
              <a:rPr lang="ro-RO" sz="1600" dirty="0"/>
              <a:t>Viteza maximă va scădea atunci când bateria este descarcată dar panta va rămâne aceeași.</a:t>
            </a:r>
            <a:endParaRPr lang="en-US" sz="1600" dirty="0"/>
          </a:p>
        </p:txBody>
      </p:sp>
      <p:sp>
        <p:nvSpPr>
          <p:cNvPr id="10" name="Oval 9"/>
          <p:cNvSpPr/>
          <p:nvPr/>
        </p:nvSpPr>
        <p:spPr>
          <a:xfrm>
            <a:off x="7884676" y="2012309"/>
            <a:ext cx="791361" cy="5926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-628638" y="2730320"/>
            <a:ext cx="171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Speed (Degrees/10sec)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3830882" y="2730318"/>
            <a:ext cx="1713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Speed (Degrees/10sec)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6537726" y="3168859"/>
            <a:ext cx="1024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Power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37355" y="2937779"/>
            <a:ext cx="1024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Power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97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Motoare sincronizate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Sincronizarea motoarelor se asigură că ambele motoare se învârt în același timp cu aceeași rație fixă.</a:t>
            </a:r>
            <a:endParaRPr lang="en-US" dirty="0"/>
          </a:p>
          <a:p>
            <a:r>
              <a:rPr lang="ro-RO" dirty="0"/>
              <a:t>Dacă o roată se blochează, aceasta previne ca doar o roată să continue să se învârtă.</a:t>
            </a:r>
            <a:endParaRPr lang="en-US" dirty="0"/>
          </a:p>
          <a:p>
            <a:r>
              <a:rPr lang="ro-RO" dirty="0"/>
              <a:t>Dacă ai două motoare care se învârt în același timp, ai un robot care merge drept când una din roți încetinește ca urmare a fricțiunii sau a orice altceva.</a:t>
            </a:r>
            <a:endParaRPr lang="en-US" dirty="0"/>
          </a:p>
          <a:p>
            <a:r>
              <a:rPr lang="ro-RO" dirty="0"/>
              <a:t>Când ai motoare sincronizate cu o ratie, robotul este mai predictibil și are întoarceri mai precise. 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EV3Lessons.com, Last edit 7/06/2016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76664" y="5513813"/>
            <a:ext cx="5993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366FF"/>
                </a:solidFill>
              </a:rPr>
              <a:t>Video</a:t>
            </a:r>
            <a:r>
              <a:rPr lang="ro-RO" sz="3600" dirty="0">
                <a:solidFill>
                  <a:srgbClr val="3366FF"/>
                </a:solidFill>
              </a:rPr>
              <a:t>-uri în slide-ul următor</a:t>
            </a:r>
            <a:endParaRPr lang="en-US" sz="3600" dirty="0">
              <a:solidFill>
                <a:srgbClr val="3366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69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Sincronizate</a:t>
            </a:r>
            <a:r>
              <a:rPr lang="en-US" dirty="0"/>
              <a:t> vs. </a:t>
            </a:r>
            <a:r>
              <a:rPr lang="ro-RO" dirty="0"/>
              <a:t>Nesincronizate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EV3Lessons.com, Last edit 7/06/2016</a:t>
            </a:r>
          </a:p>
        </p:txBody>
      </p:sp>
      <p:pic>
        <p:nvPicPr>
          <p:cNvPr id="5" name="0001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3058" y="3402880"/>
            <a:ext cx="3861421" cy="21720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3058" y="2479550"/>
            <a:ext cx="3861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b="1" u="sng" dirty="0"/>
              <a:t>Motoare sincronizate</a:t>
            </a:r>
            <a:endParaRPr lang="en-US" b="1" u="sng" dirty="0"/>
          </a:p>
          <a:p>
            <a:pPr algn="ctr"/>
            <a:r>
              <a:rPr lang="ro-RO" dirty="0">
                <a:sym typeface="Wingdings"/>
              </a:rPr>
              <a:t>Un motor se blochează cauzează ca și celălalt să se oprească</a:t>
            </a:r>
            <a:endParaRPr lang="en-US" b="1" u="sng" dirty="0"/>
          </a:p>
        </p:txBody>
      </p:sp>
      <p:pic>
        <p:nvPicPr>
          <p:cNvPr id="7" name="00014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32971" y="3402880"/>
            <a:ext cx="3965562" cy="22306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32971" y="2470565"/>
            <a:ext cx="3861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b="1" u="sng" dirty="0"/>
              <a:t>Motoare nesincronizate</a:t>
            </a:r>
            <a:endParaRPr lang="en-US" b="1" u="sng" dirty="0"/>
          </a:p>
          <a:p>
            <a:pPr algn="ctr"/>
            <a:r>
              <a:rPr lang="ro-RO" dirty="0">
                <a:sym typeface="Wingdings"/>
              </a:rPr>
              <a:t>Al doilea motor continuă să se învârtă, când primul se blochează</a:t>
            </a:r>
            <a:endParaRPr lang="en-US" b="1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601981" y="1543570"/>
            <a:ext cx="7642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3600" dirty="0">
                <a:solidFill>
                  <a:srgbClr val="3366FF"/>
                </a:solidFill>
              </a:rPr>
              <a:t>Apasă aici ca să vizualizezi video-urile</a:t>
            </a:r>
            <a:endParaRPr lang="en-US" sz="3600" dirty="0">
              <a:solidFill>
                <a:srgbClr val="3366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02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</a:t>
            </a:r>
            <a:r>
              <a:rPr lang="ro-RO" dirty="0"/>
              <a:t>e</a:t>
            </a:r>
            <a:r>
              <a:rPr lang="en-US" dirty="0"/>
              <a:t>: </a:t>
            </a:r>
            <a:r>
              <a:rPr lang="ro-RO" dirty="0"/>
              <a:t>Motoare sincronizate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EV3Lessons.com, Last edit 7/06/2016</a:t>
            </a: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5510290"/>
              </p:ext>
            </p:extLst>
          </p:nvPr>
        </p:nvGraphicFramePr>
        <p:xfrm>
          <a:off x="4681284" y="1786449"/>
          <a:ext cx="4143402" cy="23532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5993125"/>
              </p:ext>
            </p:extLst>
          </p:nvPr>
        </p:nvGraphicFramePr>
        <p:xfrm>
          <a:off x="366374" y="1786448"/>
          <a:ext cx="4058434" cy="23532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82878" y="4107118"/>
            <a:ext cx="3886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Ambele motoare merg aceeași distanță.</a:t>
            </a:r>
            <a:r>
              <a:rPr lang="en-US" dirty="0"/>
              <a:t> </a:t>
            </a:r>
            <a:r>
              <a:rPr lang="ro-RO" dirty="0"/>
              <a:t>Cele două linii se suprapun</a:t>
            </a:r>
            <a:r>
              <a:rPr lang="en-US" dirty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36288" y="4096645"/>
            <a:ext cx="3886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Un motor nu a reușit să țină pasul cu celălat. Aceasta nu se rezolvă pentru că ele sunt nesincronizate.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7931853" y="2379709"/>
            <a:ext cx="791361" cy="5926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-631192" y="2507016"/>
            <a:ext cx="1718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Speed (Degrees/10 sec)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3788074" y="2547269"/>
            <a:ext cx="17986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Speed (Degrees/10 sec)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6537726" y="3585092"/>
            <a:ext cx="1024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Power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16526" y="3618958"/>
            <a:ext cx="1024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Power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7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Creștere</a:t>
            </a:r>
            <a:r>
              <a:rPr lang="en-US" dirty="0"/>
              <a:t>/ </a:t>
            </a:r>
            <a:r>
              <a:rPr lang="ro-RO" dirty="0"/>
              <a:t>Descreștere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,,</a:t>
            </a:r>
            <a:r>
              <a:rPr lang="en-US" dirty="0"/>
              <a:t>Ramp up’’ </a:t>
            </a:r>
            <a:r>
              <a:rPr lang="ro-RO" dirty="0"/>
              <a:t>permite robotului să crească viteza gradual la începutul mișcării.</a:t>
            </a:r>
            <a:endParaRPr lang="en-US" dirty="0"/>
          </a:p>
          <a:p>
            <a:r>
              <a:rPr lang="ro-RO" dirty="0"/>
              <a:t>,,</a:t>
            </a:r>
            <a:r>
              <a:rPr lang="en-US" dirty="0"/>
              <a:t>Ramp down’’ </a:t>
            </a:r>
            <a:r>
              <a:rPr lang="ro-RO" dirty="0"/>
              <a:t>permite robotului să fâneze gradual la sfârșit</a:t>
            </a:r>
            <a:endParaRPr lang="en-US" dirty="0"/>
          </a:p>
          <a:p>
            <a:r>
              <a:rPr lang="ro-RO" dirty="0"/>
              <a:t>Fără</a:t>
            </a:r>
            <a:r>
              <a:rPr lang="en-US" dirty="0"/>
              <a:t> ramp up/ramp down </a:t>
            </a:r>
            <a:r>
              <a:rPr lang="ro-RO" dirty="0"/>
              <a:t>poți vedea robotul că smucește la începutul sau la sfârșitul evoluției.</a:t>
            </a:r>
            <a:r>
              <a:rPr lang="en-US" dirty="0"/>
              <a:t> </a:t>
            </a:r>
            <a:endParaRPr lang="ro-RO" dirty="0"/>
          </a:p>
          <a:p>
            <a:r>
              <a:rPr lang="ro-RO" dirty="0"/>
              <a:t>Robotul tot își va ajusta motoarele după frânare pentru a atinge valoarea țintă a senzorului de rotație și asta tot va fi mai puțin precis. 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EV3Lessons.com, Last edit 7/06/2016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69211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intermediatev2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mediatev2" id="{63F5E447-E8B5-4335-8726-12777BA731C5}" vid="{7C754D33-5435-4000-AB94-F54A58B2A98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9452</TotalTime>
  <Words>1170</Words>
  <Application>Microsoft Office PowerPoint</Application>
  <PresentationFormat>On-screen Show (4:3)</PresentationFormat>
  <Paragraphs>157</Paragraphs>
  <Slides>15</Slides>
  <Notes>2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Helvetica Neue</vt:lpstr>
      <vt:lpstr>Zapf Dingbats</vt:lpstr>
      <vt:lpstr>Retrospect</vt:lpstr>
      <vt:lpstr>intermediatev2</vt:lpstr>
      <vt:lpstr>INTERMEDIATE PROGRAMMING LESSON</vt:lpstr>
      <vt:lpstr>Obiective</vt:lpstr>
      <vt:lpstr>Moduri diferite de mers înainte/înapoi</vt:lpstr>
      <vt:lpstr>Regularizarea puterii</vt:lpstr>
      <vt:lpstr>Date: Motoare regularizate</vt:lpstr>
      <vt:lpstr>Motoare sincronizate</vt:lpstr>
      <vt:lpstr>Sincronizate vs. Nesincronizate</vt:lpstr>
      <vt:lpstr>Date: Motoare sincronizate</vt:lpstr>
      <vt:lpstr>Creștere/ Descreștere</vt:lpstr>
      <vt:lpstr>Date: Ramping Up/Down</vt:lpstr>
      <vt:lpstr>Moduri diferite de mișcare</vt:lpstr>
      <vt:lpstr>,,Moving Degrees’’ vs. ,,Seconds’’</vt:lpstr>
      <vt:lpstr>Mers înainte - Grade vs. Secunde</vt:lpstr>
      <vt:lpstr>Ghid de discuții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INTERMEDIATE PROGRAMMING Lesson</dc:title>
  <cp:lastModifiedBy>marinela buruiana</cp:lastModifiedBy>
  <cp:revision>61</cp:revision>
  <dcterms:created xsi:type="dcterms:W3CDTF">2014-08-07T02:19:13Z</dcterms:created>
  <dcterms:modified xsi:type="dcterms:W3CDTF">2023-09-06T06:57:27Z</dcterms:modified>
</cp:coreProperties>
</file>